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90" r:id="rId4"/>
    <p:sldId id="292" r:id="rId5"/>
    <p:sldId id="293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276" r:id="rId16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94B9"/>
    <a:srgbClr val="FFE48F"/>
    <a:srgbClr val="FDF0B9"/>
    <a:srgbClr val="49AFD3"/>
    <a:srgbClr val="E4FCE5"/>
    <a:srgbClr val="BEF8B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9929" autoAdjust="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6" d="100"/>
          <a:sy n="106" d="100"/>
        </p:scale>
        <p:origin x="-1830" y="-9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3650780-8A18-4365-BD7F-12F3D1D2D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5576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CBB6FC-15C2-4B1A-B24A-666D5C6269D8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A3177A1-4802-4728-AEB3-B978E89A1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66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38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515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11309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777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8179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138" eaLnBrk="1" hangingPunct="1">
              <a:spcBef>
                <a:spcPct val="0"/>
              </a:spcBef>
            </a:pPr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719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9"/>
          <p:cNvGrpSpPr>
            <a:grpSpLocks/>
          </p:cNvGrpSpPr>
          <p:nvPr/>
        </p:nvGrpSpPr>
        <p:grpSpPr bwMode="auto">
          <a:xfrm flipH="1">
            <a:off x="0" y="0"/>
            <a:ext cx="9178925" cy="2159000"/>
            <a:chOff x="-1" y="0"/>
            <a:chExt cx="5769" cy="1360"/>
          </a:xfrm>
        </p:grpSpPr>
        <p:sp>
          <p:nvSpPr>
            <p:cNvPr id="3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66B8C"/>
                </a:gs>
                <a:gs pos="100000">
                  <a:srgbClr val="6BB3D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2E5B76"/>
                </a:gs>
                <a:gs pos="47501">
                  <a:srgbClr val="366B8C"/>
                </a:gs>
                <a:gs pos="100000">
                  <a:srgbClr val="6BB3D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3624" y="443822"/>
            <a:ext cx="1010064" cy="1473010"/>
          </a:xfrm>
          <a:prstGeom prst="rect">
            <a:avLst/>
          </a:prstGeom>
          <a:noFill/>
          <a:ln>
            <a:noFill/>
          </a:ln>
          <a:effectLst>
            <a:glow rad="38100">
              <a:srgbClr val="2E5B76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0878E40-9660-4923-8B51-E7E11FB13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04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A185-8290-4544-A21E-25EC18CBA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58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3B540-3B30-454B-B48C-B8EC07A5D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84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4D994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 userDrawn="1"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36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9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9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0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1733867500 h 1008"/>
              <a:gd name="T4" fmla="*/ 2147483646 w 5768"/>
              <a:gd name="T5" fmla="*/ 1239916875 h 1008"/>
              <a:gd name="T6" fmla="*/ 2147483646 w 5768"/>
              <a:gd name="T7" fmla="*/ 2147483646 h 1008"/>
              <a:gd name="T8" fmla="*/ 2147483646 w 5768"/>
              <a:gd name="T9" fmla="*/ 0 h 1008"/>
              <a:gd name="T10" fmla="*/ 0 w 5768"/>
              <a:gd name="T11" fmla="*/ 0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7B3D7"/>
              </a:gs>
              <a:gs pos="100000">
                <a:srgbClr val="2E5B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1955822393 h 848"/>
              <a:gd name="T4" fmla="*/ 2147483646 w 5768"/>
              <a:gd name="T5" fmla="*/ 1142384670 h 848"/>
              <a:gd name="T6" fmla="*/ 2147483646 w 5768"/>
              <a:gd name="T7" fmla="*/ 2147483646 h 848"/>
              <a:gd name="T8" fmla="*/ 2147483646 w 5768"/>
              <a:gd name="T9" fmla="*/ 20399897 h 848"/>
              <a:gd name="T10" fmla="*/ 0 w 5768"/>
              <a:gd name="T11" fmla="*/ 0 h 8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E5B76"/>
              </a:gs>
              <a:gs pos="100000">
                <a:srgbClr val="6BB3D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9C3D26-9964-4C3F-80F5-9A8B2A123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49568" y="130210"/>
            <a:ext cx="780720" cy="1138550"/>
          </a:xfrm>
          <a:prstGeom prst="rect">
            <a:avLst/>
          </a:prstGeom>
          <a:noFill/>
          <a:ln>
            <a:noFill/>
          </a:ln>
          <a:effectLst>
            <a:glow rad="76200">
              <a:schemeClr val="accent5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6"/>
          <p:cNvSpPr txBox="1">
            <a:spLocks noChangeArrowheads="1"/>
          </p:cNvSpPr>
          <p:nvPr/>
        </p:nvSpPr>
        <p:spPr bwMode="gray">
          <a:xfrm>
            <a:off x="683568" y="2061344"/>
            <a:ext cx="7786688" cy="10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en-US" sz="1200" b="1" i="1">
              <a:latin typeface="Cambria" panose="02040503050406030204" pitchFamily="18" charset="0"/>
            </a:endParaRPr>
          </a:p>
          <a:p>
            <a:pPr algn="ctr" eaLnBrk="1" hangingPunct="1"/>
            <a:r>
              <a:rPr lang="sr-Latn-RS" altLang="en-US" sz="2400" b="1" cap="all" smtClean="0">
                <a:latin typeface="Cambria" panose="02040503050406030204" pitchFamily="18" charset="0"/>
              </a:rPr>
              <a:t>REALIZACIJA IZGRADNJE POSTROJENJA </a:t>
            </a:r>
            <a:endParaRPr lang="sr-Latn-RS" altLang="en-US" sz="2400" b="1" cap="all">
              <a:latin typeface="Cambria" panose="02040503050406030204" pitchFamily="18" charset="0"/>
            </a:endParaRPr>
          </a:p>
          <a:p>
            <a:pPr algn="ctr" eaLnBrk="1" hangingPunct="1"/>
            <a:r>
              <a:rPr lang="sr-Latn-RS" altLang="en-US" sz="2400" b="1" cap="all" smtClean="0">
                <a:latin typeface="Cambria" panose="02040503050406030204" pitchFamily="18" charset="0"/>
              </a:rPr>
              <a:t>ZA TRETMAN VODA NA VODOZAHVATU II U SUBOTICI</a:t>
            </a:r>
            <a:endParaRPr lang="sr-Latn-RS" altLang="en-US" sz="2400" b="1" cap="all">
              <a:latin typeface="Cambria" panose="02040503050406030204" pitchFamily="18" charset="0"/>
            </a:endParaRPr>
          </a:p>
        </p:txBody>
      </p:sp>
      <p:sp>
        <p:nvSpPr>
          <p:cNvPr id="7" name="Rectangle 186"/>
          <p:cNvSpPr txBox="1">
            <a:spLocks noChangeArrowheads="1"/>
          </p:cNvSpPr>
          <p:nvPr/>
        </p:nvSpPr>
        <p:spPr bwMode="gray">
          <a:xfrm>
            <a:off x="539552" y="4356759"/>
            <a:ext cx="3096344" cy="58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en-US" sz="1200" b="1" i="1">
              <a:latin typeface="Cambria" panose="02040503050406030204" pitchFamily="18" charset="0"/>
            </a:endParaRPr>
          </a:p>
          <a:p>
            <a:pPr eaLnBrk="1" hangingPunct="1"/>
            <a:r>
              <a:rPr lang="sr-Latn-RS" altLang="en-US" sz="1400" b="1" smtClean="0">
                <a:latin typeface="Cambria" panose="02040503050406030204" pitchFamily="18" charset="0"/>
              </a:rPr>
              <a:t>Subotica 03. oktobar </a:t>
            </a:r>
            <a:r>
              <a:rPr lang="en-US" altLang="en-US" sz="1400" b="1" smtClean="0">
                <a:latin typeface="Cambria" panose="02040503050406030204" pitchFamily="18" charset="0"/>
              </a:rPr>
              <a:t>201</a:t>
            </a:r>
            <a:r>
              <a:rPr lang="sr-Latn-RS" altLang="en-US" sz="1400" b="1" smtClean="0">
                <a:latin typeface="Cambria" panose="02040503050406030204" pitchFamily="18" charset="0"/>
              </a:rPr>
              <a:t>7</a:t>
            </a:r>
            <a:r>
              <a:rPr lang="en-US" altLang="en-US" sz="1400" b="1" smtClean="0">
                <a:latin typeface="Cambria" panose="02040503050406030204" pitchFamily="18" charset="0"/>
              </a:rPr>
              <a:t>.</a:t>
            </a:r>
            <a:endParaRPr lang="en-US" altLang="ko-KR" sz="1400" b="1">
              <a:latin typeface="Cambria" panose="02040503050406030204" pitchFamily="18" charset="0"/>
              <a:ea typeface="굴림" charset="-127"/>
            </a:endParaRPr>
          </a:p>
        </p:txBody>
      </p:sp>
      <p:sp>
        <p:nvSpPr>
          <p:cNvPr id="8" name="Rectangle 186"/>
          <p:cNvSpPr txBox="1">
            <a:spLocks noChangeArrowheads="1"/>
          </p:cNvSpPr>
          <p:nvPr/>
        </p:nvSpPr>
        <p:spPr bwMode="gray">
          <a:xfrm>
            <a:off x="3059832" y="4293096"/>
            <a:ext cx="5616624" cy="85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en-US" sz="1200" b="1" i="1">
              <a:latin typeface="Cambria" panose="02040503050406030204" pitchFamily="18" charset="0"/>
            </a:endParaRPr>
          </a:p>
          <a:p>
            <a:pPr algn="r" eaLnBrk="1" hangingPunct="1"/>
            <a:r>
              <a:rPr lang="hu-HU" altLang="en-US" b="1" smtClean="0">
                <a:latin typeface="Cambria" panose="02040503050406030204" pitchFamily="18" charset="0"/>
              </a:rPr>
              <a:t>PETAR DOROSLOVAČKI, </a:t>
            </a:r>
            <a:r>
              <a:rPr lang="hu-HU" altLang="en-US" smtClean="0">
                <a:latin typeface="Cambria" panose="02040503050406030204" pitchFamily="18" charset="0"/>
              </a:rPr>
              <a:t>PR za kapitalne investicije</a:t>
            </a:r>
          </a:p>
          <a:p>
            <a:pPr algn="r" eaLnBrk="1" hangingPunct="1"/>
            <a:endParaRPr lang="en-US" altLang="ko-KR">
              <a:latin typeface="Cambria" panose="02040503050406030204" pitchFamily="18" charset="0"/>
              <a:ea typeface="굴림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43608" y="201142"/>
            <a:ext cx="7391400" cy="563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kern="0" smtClean="0">
                <a:latin typeface="Cambria" panose="02040503050406030204" pitchFamily="18" charset="0"/>
              </a:rPr>
              <a:t>JKP ,,Vodovod </a:t>
            </a:r>
            <a:r>
              <a:rPr lang="sr-Latn-RS" altLang="en-US" sz="2400" kern="0" smtClean="0">
                <a:latin typeface="Cambria" panose="02040503050406030204" pitchFamily="18" charset="0"/>
              </a:rPr>
              <a:t>i</a:t>
            </a:r>
            <a:r>
              <a:rPr lang="en-US" altLang="en-US" sz="2400" kern="0" smtClean="0">
                <a:latin typeface="Cambria" panose="02040503050406030204" pitchFamily="18" charset="0"/>
              </a:rPr>
              <a:t> kanalizacija</a:t>
            </a:r>
            <a:r>
              <a:rPr lang="sr-Latn-RS" altLang="en-US" sz="2400" kern="0" smtClean="0">
                <a:latin typeface="Cambria" panose="02040503050406030204" pitchFamily="18" charset="0"/>
              </a:rPr>
              <a:t>“</a:t>
            </a:r>
            <a:r>
              <a:rPr lang="en-US" altLang="en-US" sz="2400" kern="0" smtClean="0">
                <a:latin typeface="Cambria" panose="02040503050406030204" pitchFamily="18" charset="0"/>
              </a:rPr>
              <a:t> Subotica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02" y="5824359"/>
            <a:ext cx="813310" cy="880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760633"/>
            <a:ext cx="643266" cy="913168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83568" y="3104236"/>
            <a:ext cx="78488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sz="1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 konferencija, utorak, 03.10.2017. u 09.00 časova</a:t>
            </a:r>
            <a:endParaRPr lang="en-US" sz="140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56294"/>
            <a:ext cx="1512168" cy="90944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Hidrografske prilike i kvalitet vode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83568" y="1412776"/>
            <a:ext cx="74459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sr-Latn-RS" sz="1400" b="1" smtClean="0">
                <a:solidFill>
                  <a:srgbClr val="002060"/>
                </a:solidFill>
                <a:latin typeface="Cambria" panose="02040503050406030204" pitchFamily="18" charset="0"/>
              </a:rPr>
              <a:t>ŠTA JE PREDUZIMANO – NA VODOZAHVATU I ?!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sr-Latn-RS" sz="140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RS" sz="1400" smtClean="0">
                <a:solidFill>
                  <a:srgbClr val="002060"/>
                </a:solidFill>
                <a:latin typeface="Cambria" panose="02040503050406030204" pitchFamily="18" charset="0"/>
              </a:rPr>
              <a:t>1965 </a:t>
            </a:r>
            <a:r>
              <a:rPr lang="sr-Latn-RS" sz="1400">
                <a:solidFill>
                  <a:srgbClr val="002060"/>
                </a:solidFill>
                <a:latin typeface="Cambria" panose="02040503050406030204" pitchFamily="18" charset="0"/>
              </a:rPr>
              <a:t>Prve aktivnosti oko pripreme vode za piće.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RS" sz="1400" smtClean="0">
                <a:solidFill>
                  <a:srgbClr val="002060"/>
                </a:solidFill>
                <a:latin typeface="Cambria" panose="02040503050406030204" pitchFamily="18" charset="0"/>
              </a:rPr>
              <a:t>1985 </a:t>
            </a:r>
            <a:r>
              <a:rPr lang="sr-Latn-RS" sz="1400">
                <a:solidFill>
                  <a:srgbClr val="002060"/>
                </a:solidFill>
                <a:latin typeface="Cambria" panose="02040503050406030204" pitchFamily="18" charset="0"/>
              </a:rPr>
              <a:t>Sadržaj arsena</a:t>
            </a:r>
            <a:r>
              <a:rPr lang="en-US" sz="1400">
                <a:solidFill>
                  <a:srgbClr val="002060"/>
                </a:solidFill>
                <a:latin typeface="Cambria" panose="02040503050406030204" pitchFamily="18" charset="0"/>
              </a:rPr>
              <a:t>,</a:t>
            </a:r>
            <a:r>
              <a:rPr lang="sr-Latn-RS" sz="1400">
                <a:solidFill>
                  <a:srgbClr val="002060"/>
                </a:solidFill>
                <a:latin typeface="Cambria" panose="02040503050406030204" pitchFamily="18" charset="0"/>
              </a:rPr>
              <a:t> gvožđa </a:t>
            </a:r>
            <a:r>
              <a:rPr lang="en-US" sz="1400">
                <a:solidFill>
                  <a:srgbClr val="002060"/>
                </a:solidFill>
                <a:latin typeface="Cambria" panose="02040503050406030204" pitchFamily="18" charset="0"/>
              </a:rPr>
              <a:t>i amonijaka </a:t>
            </a:r>
            <a:r>
              <a:rPr lang="sr-Latn-RS" sz="1400">
                <a:solidFill>
                  <a:srgbClr val="002060"/>
                </a:solidFill>
                <a:latin typeface="Cambria" panose="02040503050406030204" pitchFamily="18" charset="0"/>
              </a:rPr>
              <a:t>iznad MDK.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RS" sz="1400" smtClean="0">
                <a:solidFill>
                  <a:srgbClr val="002060"/>
                </a:solidFill>
                <a:latin typeface="Cambria" panose="02040503050406030204" pitchFamily="18" charset="0"/>
              </a:rPr>
              <a:t>1986 </a:t>
            </a:r>
            <a:r>
              <a:rPr lang="sr-Latn-RS" sz="1400">
                <a:solidFill>
                  <a:srgbClr val="002060"/>
                </a:solidFill>
                <a:latin typeface="Cambria" panose="02040503050406030204" pitchFamily="18" charset="0"/>
              </a:rPr>
              <a:t>Studija o kondicioniranju podzemnih voda.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RS" sz="1400" smtClean="0">
                <a:solidFill>
                  <a:srgbClr val="002060"/>
                </a:solidFill>
                <a:latin typeface="Cambria" panose="02040503050406030204" pitchFamily="18" charset="0"/>
              </a:rPr>
              <a:t>1990 </a:t>
            </a:r>
            <a:r>
              <a:rPr lang="sr-Latn-RS" sz="1400">
                <a:solidFill>
                  <a:srgbClr val="002060"/>
                </a:solidFill>
                <a:latin typeface="Cambria" panose="02040503050406030204" pitchFamily="18" charset="0"/>
              </a:rPr>
              <a:t>prva faza – redukcija gvožđa i arsena oksidacijom i filtracijom i umanjenje amonijaka hlorisanjem iznad prevojne tačke. Odvajanje taloga jednostepenom filtracijom na multimedijalnim filtrima.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RS" sz="1400">
                <a:solidFill>
                  <a:srgbClr val="002060"/>
                </a:solidFill>
                <a:latin typeface="Cambria" panose="02040503050406030204" pitchFamily="18" charset="0"/>
              </a:rPr>
              <a:t>2005 druga faza – doziranje koagulanta za izdvajanje preostalog arsena.</a:t>
            </a:r>
            <a:endParaRPr lang="sr-Latn-RS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 descr="http://www.vodovodsu.rs/static/banners/banne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44" y="3645024"/>
            <a:ext cx="8079570" cy="27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951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Hidrografske prilike i kvalitet vode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83568" y="1412776"/>
            <a:ext cx="744599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sr-Latn-RS" sz="1400" b="1" smtClean="0">
                <a:solidFill>
                  <a:srgbClr val="002060"/>
                </a:solidFill>
                <a:latin typeface="Cambria" panose="02040503050406030204" pitchFamily="18" charset="0"/>
              </a:rPr>
              <a:t>SA VODOZAHVATA I SE SNABDEVA 80%, A SA VODOZAHVATA II 20% KORISNIKA</a:t>
            </a:r>
          </a:p>
          <a:p>
            <a:pPr lvl="0" algn="ctr"/>
            <a:endParaRPr lang="sr-Latn-RS" sz="1400" b="1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285750" lvl="0" indent="-285750" algn="just" eaLnBrk="1" hangingPunct="1">
              <a:buFont typeface="Wingdings" panose="05000000000000000000" pitchFamily="2" charset="2"/>
              <a:buChar char="ü"/>
            </a:pPr>
            <a:r>
              <a:rPr lang="sr-Latn-CS" sz="1400">
                <a:latin typeface="Cambria" pitchFamily="18" charset="0"/>
                <a:ea typeface="Times New Roman" pitchFamily="18" charset="0"/>
              </a:rPr>
              <a:t>hemijskom kvalitetu vode u </a:t>
            </a: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počecima nije </a:t>
            </a:r>
            <a:r>
              <a:rPr lang="sr-Latn-CS" sz="1400">
                <a:latin typeface="Cambria" pitchFamily="18" charset="0"/>
                <a:ea typeface="Times New Roman" pitchFamily="18" charset="0"/>
              </a:rPr>
              <a:t>bio pridat veliki značaj;</a:t>
            </a:r>
          </a:p>
          <a:p>
            <a:pPr marL="171450" lvl="0" indent="-171450" algn="just" eaLnBrk="1" hangingPunct="1">
              <a:buFont typeface="Wingdings" panose="05000000000000000000" pitchFamily="2" charset="2"/>
              <a:buChar char="ü"/>
            </a:pPr>
            <a:endParaRPr lang="en-GB" sz="500">
              <a:latin typeface="Cambria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1400">
                <a:latin typeface="Cambria" pitchFamily="18" charset="0"/>
                <a:ea typeface="Times New Roman" pitchFamily="18" charset="0"/>
              </a:rPr>
              <a:t>parametri čija redukcija </a:t>
            </a: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neophodna su As</a:t>
            </a:r>
            <a:r>
              <a:rPr lang="sr-Latn-CS" sz="1400">
                <a:latin typeface="Cambria" pitchFamily="18" charset="0"/>
                <a:ea typeface="Times New Roman" pitchFamily="18" charset="0"/>
              </a:rPr>
              <a:t>, Fe, NH</a:t>
            </a:r>
            <a:r>
              <a:rPr lang="sr-Latn-CS" sz="1400" baseline="-30000">
                <a:latin typeface="Cambria" pitchFamily="18" charset="0"/>
                <a:ea typeface="Times New Roman" pitchFamily="18" charset="0"/>
              </a:rPr>
              <a:t>4;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n-GB" sz="500">
              <a:latin typeface="Cambria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1400">
                <a:latin typeface="Cambria" pitchFamily="18" charset="0"/>
                <a:ea typeface="Times New Roman" pitchFamily="18" charset="0"/>
              </a:rPr>
              <a:t> 88,7 % su zadovoljeni </a:t>
            </a: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zahtevani  </a:t>
            </a:r>
            <a:r>
              <a:rPr lang="sr-Latn-CS" sz="1400">
                <a:latin typeface="Cambria" pitchFamily="18" charset="0"/>
                <a:ea typeface="Times New Roman" pitchFamily="18" charset="0"/>
              </a:rPr>
              <a:t>kriterijumi za „pijaću vodu“ </a:t>
            </a: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definisani zakonskim </a:t>
            </a:r>
            <a:r>
              <a:rPr lang="sr-Latn-CS" sz="1400">
                <a:latin typeface="Cambria" pitchFamily="18" charset="0"/>
                <a:ea typeface="Times New Roman" pitchFamily="18" charset="0"/>
              </a:rPr>
              <a:t>regulativama</a:t>
            </a: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Kondicioniranje vode </a:t>
            </a:r>
            <a:r>
              <a:rPr lang="sr-Latn-CS" sz="1400">
                <a:latin typeface="Cambria" pitchFamily="18" charset="0"/>
                <a:ea typeface="Times New Roman" pitchFamily="18" charset="0"/>
              </a:rPr>
              <a:t>u </a:t>
            </a: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Gradu  </a:t>
            </a:r>
            <a:r>
              <a:rPr lang="sr-Latn-CS" sz="1400">
                <a:latin typeface="Cambria" pitchFamily="18" charset="0"/>
                <a:ea typeface="Times New Roman" pitchFamily="18" charset="0"/>
              </a:rPr>
              <a:t>Subotica VZ I </a:t>
            </a: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– 400 </a:t>
            </a:r>
            <a:r>
              <a:rPr lang="sr-Latn-CS" sz="1400">
                <a:latin typeface="Cambria" pitchFamily="18" charset="0"/>
                <a:ea typeface="Times New Roman" pitchFamily="18" charset="0"/>
              </a:rPr>
              <a:t>l/s </a:t>
            </a: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 (sa VZ I se snabdeva 80% , a sa VZ II 20% korisnika) </a:t>
            </a:r>
            <a:endParaRPr lang="sr-Latn-CS" sz="1400">
              <a:latin typeface="Cambria" pitchFamily="18" charset="0"/>
              <a:ea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 </a:t>
            </a:r>
            <a:r>
              <a:rPr lang="sr-Latn-CS" sz="1400">
                <a:latin typeface="Cambria" pitchFamily="18" charset="0"/>
                <a:ea typeface="Times New Roman" pitchFamily="18" charset="0"/>
              </a:rPr>
              <a:t>u naselju </a:t>
            </a:r>
            <a:r>
              <a:rPr lang="sr-Latn-CS" sz="1400" smtClean="0">
                <a:latin typeface="Cambria" pitchFamily="18" charset="0"/>
                <a:ea typeface="Times New Roman" pitchFamily="18" charset="0"/>
              </a:rPr>
              <a:t>Bački Vinogradi </a:t>
            </a:r>
            <a:r>
              <a:rPr lang="sr-Latn-CS" sz="1400">
                <a:latin typeface="Cambria" pitchFamily="18" charset="0"/>
                <a:ea typeface="Times New Roman" pitchFamily="18" charset="0"/>
              </a:rPr>
              <a:t>- 5,5 l/s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sr-Latn-RS" sz="14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 descr="http://www.vodovodsu.rs/static/banners/banne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44" y="3645024"/>
            <a:ext cx="8079570" cy="2786058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9744" y="6061750"/>
            <a:ext cx="8079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b="1" i="1" smtClean="0">
                <a:solidFill>
                  <a:srgbClr val="FFFFFF"/>
                </a:solidFill>
                <a:latin typeface="Cambria" panose="02040503050406030204" pitchFamily="18" charset="0"/>
                <a:ea typeface="Calibri"/>
                <a:cs typeface="Times New Roman"/>
              </a:rPr>
              <a:t>Dovoljne količine zdrave kvalitetne vode za 100% svih korisnika u sistemu!</a:t>
            </a:r>
            <a:endParaRPr lang="en-US" b="1" i="1">
              <a:solidFill>
                <a:srgbClr val="FFFFFF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844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Tok postupka javne nabavke za izbor izvođača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79392" y="1988840"/>
            <a:ext cx="7445999" cy="350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Postupak javne nabavke realizovan je u roku od godinu dana prema veoma preciznim i složenim međunarodnim FIDIC uslovima, tj. na osnovu „žute knjige“ u dve faze: pribavljanje tehničkih ponuda u kojem je učestvovalo 7 ponuđača i pribavljanje finansijskih ponuda u kojem je učestvovalo 5 ponuđača. Ove postupke su kontrolisali EBRD Srbija i London i ugovorni konsultanti iz IC CONSULT iz Beča i PRO-ING iz Novog </a:t>
            </a:r>
            <a:r>
              <a:rPr lang="sr-Latn-RS" sz="1400" smtClean="0">
                <a:latin typeface="Cambria"/>
                <a:ea typeface="Calibri"/>
                <a:cs typeface="Times New Roman"/>
              </a:rPr>
              <a:t>Sada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sr-Latn-RS" sz="12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Ugovor o izgradnji postrojenja za trteman voda na Vodozahvatu II i pomoćni radovi – SWUP III su danas potpisali izabrani najpovoljniji ponuđač: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r-Latn-RS" sz="1400">
                <a:latin typeface="Cambria"/>
                <a:ea typeface="Calibri"/>
                <a:cs typeface="Times New Roman"/>
              </a:rPr>
              <a:t> 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r-Latn-RS" sz="1400">
                <a:latin typeface="Cambria"/>
                <a:ea typeface="Calibri"/>
                <a:cs typeface="Times New Roman"/>
              </a:rPr>
              <a:t>Konzorcijum SADE – CTGH – VWTSPH iz Francuske – „Graditelj GP“ Novi Sad i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r-Latn-RS" sz="1400">
                <a:latin typeface="Cambria"/>
                <a:ea typeface="Calibri"/>
                <a:cs typeface="Times New Roman"/>
              </a:rPr>
              <a:t>JKP „Vodovod i kanalizacija“ Subotica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r-Latn-RS" sz="1400">
                <a:latin typeface="Cambria"/>
                <a:ea typeface="Calibri"/>
                <a:cs typeface="Times New Roman"/>
              </a:rPr>
              <a:t> 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Ugovorena vrednost radova iznosi 5.550.075,79 evra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Rok za završetak radova je 730 dana.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sr-Latn-RS" sz="140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9744" y="6061750"/>
            <a:ext cx="8079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b="1" i="1" smtClean="0">
                <a:solidFill>
                  <a:srgbClr val="FFFFFF"/>
                </a:solidFill>
                <a:latin typeface="Cambria" panose="02040503050406030204" pitchFamily="18" charset="0"/>
                <a:ea typeface="Calibri"/>
                <a:cs typeface="Times New Roman"/>
              </a:rPr>
              <a:t>Dovoljne količine zdrave kvalitetne vode za 100% svih korisnika u sistemu!</a:t>
            </a:r>
            <a:endParaRPr lang="en-US" b="1" i="1">
              <a:solidFill>
                <a:srgbClr val="FFFFFF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50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Predstavljanje Konzorcijuma izvođača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9744" y="6061750"/>
            <a:ext cx="8079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b="1" i="1" smtClean="0">
                <a:solidFill>
                  <a:srgbClr val="FFFFFF"/>
                </a:solidFill>
                <a:latin typeface="Cambria" panose="02040503050406030204" pitchFamily="18" charset="0"/>
                <a:ea typeface="Calibri"/>
                <a:cs typeface="Times New Roman"/>
              </a:rPr>
              <a:t>Dovoljne količine zdrave kvalitetne vode za 100% svih korisnika u sistemu!</a:t>
            </a:r>
            <a:endParaRPr lang="en-US" b="1" i="1">
              <a:solidFill>
                <a:srgbClr val="FFFFFF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" y="1975078"/>
            <a:ext cx="8559313" cy="445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593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Predstavljanje Konzorcijuma izvođača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9744" y="6061750"/>
            <a:ext cx="8079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b="1" i="1" smtClean="0">
                <a:solidFill>
                  <a:srgbClr val="FFFFFF"/>
                </a:solidFill>
                <a:latin typeface="Cambria" panose="02040503050406030204" pitchFamily="18" charset="0"/>
                <a:ea typeface="Calibri"/>
                <a:cs typeface="Times New Roman"/>
              </a:rPr>
              <a:t>Dovoljne količine zdrave kvalitetne vode za 100% svih korisnika u sistemu!</a:t>
            </a:r>
            <a:endParaRPr lang="en-US" b="1" i="1">
              <a:solidFill>
                <a:srgbClr val="FFFFFF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77555" cy="399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84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339752" y="4071556"/>
            <a:ext cx="46805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en-US" sz="2800" b="1" smtClean="0">
                <a:latin typeface="Cambria" panose="02040503050406030204" pitchFamily="18" charset="0"/>
              </a:rPr>
              <a:t>Pitanja novinara i odgovori</a:t>
            </a:r>
          </a:p>
          <a:p>
            <a:pPr algn="ctr" eaLnBrk="1" hangingPunct="1"/>
            <a:r>
              <a:rPr lang="hu-HU" altLang="en-US" sz="2800" b="1" smtClean="0">
                <a:latin typeface="Cambria" panose="02040503050406030204" pitchFamily="18" charset="0"/>
              </a:rPr>
              <a:t>Hvala na pažnji</a:t>
            </a:r>
            <a:r>
              <a:rPr lang="sr-Latn-RS" altLang="en-US" sz="2800" b="1" smtClean="0">
                <a:latin typeface="Cambria" panose="02040503050406030204" pitchFamily="18" charset="0"/>
              </a:rPr>
              <a:t> </a:t>
            </a:r>
            <a:r>
              <a:rPr lang="sr-Latn-RS" altLang="en-US" sz="2800" b="1">
                <a:latin typeface="Cambria" panose="02040503050406030204" pitchFamily="18" charset="0"/>
              </a:rPr>
              <a:t>!</a:t>
            </a:r>
            <a:endParaRPr lang="en-US" altLang="en-US" sz="2800" b="1">
              <a:latin typeface="Cambria" panose="0204050305040603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3608" y="201142"/>
            <a:ext cx="7391400" cy="563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000" kern="0" smtClean="0"/>
              <a:t>JKP ,,Vodovod </a:t>
            </a:r>
            <a:r>
              <a:rPr lang="sr-Latn-RS" altLang="en-US" sz="2000" kern="0" smtClean="0"/>
              <a:t>i</a:t>
            </a:r>
            <a:r>
              <a:rPr lang="en-US" altLang="en-US" sz="2000" kern="0" smtClean="0"/>
              <a:t> kanalizacija</a:t>
            </a:r>
            <a:r>
              <a:rPr lang="sr-Latn-RS" altLang="en-US" sz="2000" kern="0" smtClean="0"/>
              <a:t>“</a:t>
            </a:r>
            <a:r>
              <a:rPr lang="en-US" altLang="en-US" sz="2000" kern="0" smtClean="0"/>
              <a:t> Subotica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02" y="5824359"/>
            <a:ext cx="813310" cy="880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760633"/>
            <a:ext cx="643266" cy="913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56294"/>
            <a:ext cx="1512168" cy="909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02" y="1484784"/>
            <a:ext cx="3277242" cy="247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Dosadašnja realizacija Projekta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67744" y="1340768"/>
            <a:ext cx="4633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Aft>
                <a:spcPts val="0"/>
              </a:spcAft>
            </a:pPr>
            <a:r>
              <a:rPr lang="sr-Latn-RS" b="1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OBUHVAT PROJEKTA</a:t>
            </a:r>
            <a:endParaRPr lang="en-US" b="1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03589"/>
              </p:ext>
            </p:extLst>
          </p:nvPr>
        </p:nvGraphicFramePr>
        <p:xfrm>
          <a:off x="660276" y="1844824"/>
          <a:ext cx="7848871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/>
                <a:gridCol w="3816424"/>
                <a:gridCol w="1584176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400" smtClean="0">
                          <a:latin typeface="Cambria" panose="02040503050406030204" pitchFamily="18" charset="0"/>
                        </a:rPr>
                        <a:t>Faza</a:t>
                      </a:r>
                      <a:endParaRPr lang="sr-Latn-RS" sz="14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smtClean="0">
                          <a:latin typeface="Cambria" panose="02040503050406030204" pitchFamily="18" charset="0"/>
                        </a:rPr>
                        <a:t>Sadržaj</a:t>
                      </a:r>
                      <a:endParaRPr lang="sr-Latn-RS" sz="14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smtClean="0">
                          <a:latin typeface="Cambria" panose="02040503050406030204" pitchFamily="18" charset="0"/>
                        </a:rPr>
                        <a:t>Vrednost/</a:t>
                      </a:r>
                      <a:r>
                        <a:rPr lang="sr-Latn-RS" sz="1400" smtClean="0">
                          <a:latin typeface="Bookman Old Style"/>
                        </a:rPr>
                        <a:t>€</a:t>
                      </a:r>
                      <a:endParaRPr lang="sr-Latn-RS" sz="14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smtClean="0">
                          <a:latin typeface="Cambria" panose="02040503050406030204" pitchFamily="18" charset="0"/>
                        </a:rPr>
                        <a:t>Efekti</a:t>
                      </a:r>
                      <a:endParaRPr lang="sr-Latn-RS" sz="14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Latn-RS" sz="140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Kolektor II</a:t>
                      </a:r>
                    </a:p>
                    <a:p>
                      <a:pPr algn="l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Kolektor VII</a:t>
                      </a:r>
                    </a:p>
                    <a:p>
                      <a:pPr algn="l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Centralni magistralni cevovod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RS" sz="140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5,1 miliona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5,6 km Kolektora</a:t>
                      </a:r>
                    </a:p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3,4 km sekundarne</a:t>
                      </a:r>
                    </a:p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kanaliz.mreže</a:t>
                      </a:r>
                    </a:p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8 km Magistralne</a:t>
                      </a:r>
                    </a:p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2,7 km sekundarne</a:t>
                      </a:r>
                    </a:p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vodovodne mreže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II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Magistralni vodovod u Lošinjskoj ulici</a:t>
                      </a:r>
                    </a:p>
                    <a:p>
                      <a:pPr algn="l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Povez Istočnog i Zapadnog magistral.cevovoda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0,8 miliona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40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III</a:t>
                      </a:r>
                      <a:endParaRPr lang="sr-Latn-RS" sz="140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Izgradnja i opremanje Postrojenja za preradu voda na Vodozahvatu II, Subotica sa rezervoarom i crpnom stanicom</a:t>
                      </a:r>
                      <a:r>
                        <a:rPr lang="sr-Latn-RS" sz="1400" baseline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visokog pritiska</a:t>
                      </a:r>
                      <a:endParaRPr lang="sr-Latn-RS" sz="140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Latn-RS" sz="140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r"/>
                      <a:r>
                        <a:rPr lang="sr-Latn-RS" sz="140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5,55</a:t>
                      </a:r>
                      <a:r>
                        <a:rPr lang="sr-Latn-RS" sz="1400" baseline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miliona</a:t>
                      </a:r>
                      <a:endParaRPr lang="sr-Latn-RS" sz="140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140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sr-Latn-RS" sz="140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Propisan</a:t>
                      </a:r>
                      <a:r>
                        <a:rPr lang="sr-Latn-RS" sz="1400" baseline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kvalitet</a:t>
                      </a:r>
                    </a:p>
                    <a:p>
                      <a:r>
                        <a:rPr lang="sr-Latn-RS" sz="1400" baseline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vode</a:t>
                      </a:r>
                      <a:endParaRPr lang="sr-Latn-RS" sz="140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IV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Bušenje i opremanje 2 bunara  na Vodozahvatu II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0,33 miliona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Dovoljne količine vode odg.pritiska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Zamena sabirnih cevovoda na Vodozahvatu I, izgradnja peskolova i polaganje optičkog kabla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0,77 miliona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Pouzdanost sistema</a:t>
                      </a:r>
                      <a:endParaRPr lang="sr-Latn-RS" sz="140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27784" y="5733256"/>
            <a:ext cx="4633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Aft>
                <a:spcPts val="0"/>
              </a:spcAft>
            </a:pPr>
            <a:r>
              <a:rPr lang="sr-Latn-RS" b="1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UKUPNO: 12,55 miliona, realizovano 7 miliona € </a:t>
            </a:r>
            <a:endParaRPr lang="en-US" b="1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5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Ciljevi Projekta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2174" y="1775166"/>
            <a:ext cx="856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sz="1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Proširenjem mreže novi korisnici će svoje otpadne vode moći da odvode do lokacije Postrojenja za tretman otpadnih voda i tako se neće putem septičkih jama zagađivati životna okolina</a:t>
            </a:r>
            <a:endParaRPr lang="en-US" sz="140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987824" y="1340768"/>
            <a:ext cx="273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b="1" smtClean="0">
                <a:latin typeface="Cambria" panose="02040503050406030204" pitchFamily="18" charset="0"/>
                <a:ea typeface="Calibri"/>
                <a:cs typeface="Times New Roman"/>
              </a:rPr>
              <a:t>KOLEKTORI</a:t>
            </a:r>
            <a:endParaRPr lang="en-US" b="1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29556" y="2333697"/>
            <a:ext cx="7416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b="1" smtClean="0">
                <a:latin typeface="Cambria" panose="02040503050406030204" pitchFamily="18" charset="0"/>
                <a:ea typeface="Calibri"/>
                <a:cs typeface="Times New Roman"/>
              </a:rPr>
              <a:t>MAGISTRALNI VODOVOD, BUŠENJE NOVIH BUNARA I POSTROJENJE</a:t>
            </a:r>
            <a:endParaRPr lang="en-US" b="1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3492" y="2724552"/>
            <a:ext cx="856895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1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Povezivanje Centralnog magistralnog vodovoda sa povezom Istok – Zapad, čime se dobija prvi vodovodni prsten oko grada, koji će obezbediti stabilnost pritisaka i količina vode u sistemu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1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Kvalitet i dovoljne količine vode za piće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1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Sigurniji i ujednačeniji pritisci vode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1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Racionalna potrošnja energije, smanjenje gubitaka vode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1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Uslovi za razvoj i proširenje dostributivne mreže, veća dostupnost za buduće korisnike</a:t>
            </a: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1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Modernizacija sistema</a:t>
            </a:r>
            <a:endParaRPr lang="en-US" sz="140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81956" y="4355812"/>
            <a:ext cx="7416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b="1" smtClean="0">
                <a:latin typeface="Cambria" panose="02040503050406030204" pitchFamily="18" charset="0"/>
                <a:ea typeface="Calibri"/>
                <a:cs typeface="Times New Roman"/>
              </a:rPr>
              <a:t>ZAMENA SABIRNIH CEVOVODA NA VODOZAHVATU I</a:t>
            </a:r>
            <a:endParaRPr lang="en-US" b="1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05228" y="4737530"/>
            <a:ext cx="85689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sz="140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Zamena starih, dostrajalih sabirnih cevovoda između bunarskog polja i fabrike vode, izgradnja novog peskolova – uređaja za zaustavljanje protoka peska u vodi između bunara i fabrike vode, polaganje optičkih kablova i rekonstrukcija 66 metara izlaznog cevovoda između crpne stanice i distribucionog voda prema gradskoj mreži – doprineće obezbeđenju neophodnih tehničkih uslova za sigurnost sistema od havarija, smanjenje tehničkih gubnitaka vode i obezbeđenje uslova za savremeni monitoring i upravljanje sistemom</a:t>
            </a:r>
            <a:endParaRPr lang="en-US" sz="140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14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Ilustracija budućeg Postrojenja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48" y="1484784"/>
            <a:ext cx="6205728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87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O izgradnji Postrojenja - osnovno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27584" y="1596558"/>
            <a:ext cx="4104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sz="1600" b="1" smtClean="0">
                <a:latin typeface="Cambria" panose="02040503050406030204" pitchFamily="18" charset="0"/>
                <a:ea typeface="Calibri"/>
                <a:cs typeface="Times New Roman"/>
              </a:rPr>
              <a:t>UVOD U PROJEKAT</a:t>
            </a:r>
            <a:endParaRPr lang="en-US" sz="1600" b="1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02" y="1088136"/>
            <a:ext cx="2326962" cy="1755508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42424" y="3284984"/>
            <a:ext cx="744599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400">
                <a:latin typeface="Cambria" panose="02040503050406030204" pitchFamily="18" charset="0"/>
              </a:rPr>
              <a:t>Izgradnja postrojenja za tretman voda na drugom Centralnom gradskom kompleksu Vodozahvat – II predstavlja treću fazu realizacije Projekta za unapređenje vodnog sistema grada Subotice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400">
                <a:latin typeface="Cambria" panose="02040503050406030204" pitchFamily="18" charset="0"/>
              </a:rPr>
              <a:t>Ovaj Projekat se realizuje na osnovu Odluke o dugoročnom zaduživanju Grada Subotice za finansiranje kapitalnih investicionih rashoda uzimanjem kredita kod EBRD Banke u ukupnom iznosu od 11 miliona evra, kao i na osnovu prethodno potpisana dva Ugovora: Ugovora o zajmu između Grada Subotice i EBRD i Ugovora o projektu između EBRD i JKP „Vodovod i kanalizacija“ Subotica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r-Latn-RS" sz="1400">
                <a:latin typeface="Cambria" panose="02040503050406030204" pitchFamily="18" charset="0"/>
              </a:rPr>
              <a:t>Za realizaciju ovog projekta obezbeđena je i donacija u iznosu od 1,2 miliona evra putem Evropskog zajednog fonda za Zapadni Balkan (WBIF)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40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382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O izgradnji Postrojenja - osnovno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27584" y="1596558"/>
            <a:ext cx="4104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sz="1600" b="1" smtClean="0">
                <a:latin typeface="Cambria" panose="02040503050406030204" pitchFamily="18" charset="0"/>
                <a:ea typeface="Calibri"/>
                <a:cs typeface="Times New Roman"/>
              </a:rPr>
              <a:t>UGOVOR POTPISAN 17.08.2017.</a:t>
            </a:r>
            <a:endParaRPr lang="en-US" sz="1600" b="1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02" y="1088136"/>
            <a:ext cx="2326962" cy="1755508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42424" y="3284984"/>
            <a:ext cx="7445999" cy="23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Vodozahvat II je drugi centralni kompleks vodosnabdevanja grada Subotice i Palića koji je izgrađen 1983. godine. Na njemu se ne vrši kondicioniranje vode, tj. uklanjanje viška arsena, amonijaka i gvožđa do nivoa propisanih koncentracija, a obezbeđuje snabdevanje oko 20% stanovništva sa sirovom vodom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Na osnovu Generalnog plana razvoja i proširenjem urbanih zona i Strategije razvoja vodosnabdevanja, Subotica, Palić i Kelebija predstavljaju jedinstveni tehnički, tehnološki i infrastrukturni sistem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Master planom Grada i Palića predviđeno je da se sa ovog gradskog kompleksa obezbedi snabdevanje vodom kapaciteta 120 litara/sekundnih u odnosu na sadašnjih 40 litara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40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9737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O izgradnji Postrojenja - osnovno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27584" y="1596558"/>
            <a:ext cx="4104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sr-Latn-RS" sz="1600" b="1" smtClean="0">
                <a:latin typeface="Cambria" panose="02040503050406030204" pitchFamily="18" charset="0"/>
                <a:ea typeface="Calibri"/>
                <a:cs typeface="Times New Roman"/>
              </a:rPr>
              <a:t>UGOVOR POTPISAN 17.08.2017.</a:t>
            </a:r>
            <a:endParaRPr lang="en-US" sz="1600" b="1"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02" y="1088136"/>
            <a:ext cx="2326962" cy="1755508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42424" y="3284984"/>
            <a:ext cx="7445999" cy="30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Ugovor o izgradnji postrojenja za tretman voda na Vodozahvatu II i pomoćni radovi – SWUP III su 17. avgusta 2017. godine potpisali izabrani najpovoljniji ponuđač: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r-Latn-RS" sz="1400">
                <a:latin typeface="Cambria"/>
                <a:ea typeface="Calibri"/>
                <a:cs typeface="Times New Roman"/>
              </a:rPr>
              <a:t> 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r-Latn-RS" sz="1400">
                <a:latin typeface="Cambria"/>
                <a:ea typeface="Calibri"/>
                <a:cs typeface="Times New Roman"/>
              </a:rPr>
              <a:t>Konzorcijum SADE – CTGH – VWTSPH iz Francuske – „Graditelj GP“ Novi Sad i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r-Latn-RS" sz="1400">
                <a:latin typeface="Cambria"/>
                <a:ea typeface="Calibri"/>
                <a:cs typeface="Times New Roman"/>
              </a:rPr>
              <a:t>JKP „Vodovod i kanalizacija“ Subotica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r-Latn-RS" sz="1400">
                <a:latin typeface="Cambria"/>
                <a:ea typeface="Calibri"/>
                <a:cs typeface="Times New Roman"/>
              </a:rPr>
              <a:t> 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Ugovorena vrednost radova iznosi 5.550.075,79 evra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/>
              <a:buChar char=""/>
            </a:pPr>
            <a:r>
              <a:rPr lang="sr-Latn-RS" sz="1400">
                <a:latin typeface="Cambria"/>
                <a:ea typeface="Calibri"/>
                <a:cs typeface="Times New Roman"/>
              </a:rPr>
              <a:t>Rok za završetak radova je 730 dana.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r-Latn-RS" sz="1400">
                <a:latin typeface="Cambria"/>
                <a:ea typeface="Calibri"/>
                <a:cs typeface="Times New Roman"/>
              </a:rPr>
              <a:t> 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r-Latn-RS" sz="1400" i="1">
                <a:latin typeface="Cambria"/>
                <a:ea typeface="Calibri"/>
                <a:cs typeface="Times New Roman"/>
              </a:rPr>
              <a:t>Realizacijom ovog Ugovora obezbediće se snabdevanje svih potrošača sa dovoljnim količinama i propisanim priteskom kvalitetne, zdrave  pijaće  vode prema domaćoj normativi i direktivama Evropske unije o kvalitetu vode za piće u celokupnom jedinstvenom sistemu Subotica – Palić.</a:t>
            </a:r>
            <a:endParaRPr lang="sr-Latn-RS" sz="1200">
              <a:latin typeface="Calibri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400"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11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Hidrografske prilike i kvalitet vode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42424" y="4653136"/>
            <a:ext cx="74459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sr-Latn-RS" sz="1400" b="1" i="1">
                <a:latin typeface="Cambria" panose="02040503050406030204" pitchFamily="18" charset="0"/>
                <a:ea typeface="Calibri"/>
                <a:cs typeface="Bookman Old Style"/>
              </a:rPr>
              <a:t>Da bi se jedna voda mogla koristiti za piće ona mora da ispunjava određene fizičke, </a:t>
            </a:r>
            <a:r>
              <a:rPr lang="sr-Latn-CS" sz="1400" b="1" i="1">
                <a:latin typeface="Cambria" panose="02040503050406030204" pitchFamily="18" charset="0"/>
                <a:ea typeface="Calibri"/>
                <a:cs typeface="Bookman Old Style"/>
              </a:rPr>
              <a:t>fizičko- hemijske</a:t>
            </a:r>
            <a:r>
              <a:rPr lang="sr-Latn-RS" sz="1400" b="1" i="1">
                <a:latin typeface="Cambria" panose="02040503050406030204" pitchFamily="18" charset="0"/>
                <a:ea typeface="Calibri"/>
                <a:cs typeface="Bookman Old Style"/>
              </a:rPr>
              <a:t> i </a:t>
            </a:r>
            <a:r>
              <a:rPr lang="sr-Latn-CS" sz="1400" b="1" i="1">
                <a:latin typeface="Cambria" panose="02040503050406030204" pitchFamily="18" charset="0"/>
                <a:ea typeface="Calibri"/>
                <a:cs typeface="Bookman Old Style"/>
              </a:rPr>
              <a:t>mikrobiološke </a:t>
            </a:r>
            <a:r>
              <a:rPr lang="sr-Latn-RS" sz="1400" b="1" i="1">
                <a:latin typeface="Cambria" panose="02040503050406030204" pitchFamily="18" charset="0"/>
                <a:ea typeface="Calibri"/>
                <a:cs typeface="Bookman Old Style"/>
              </a:rPr>
              <a:t>osobine. Ovi uslovi su regulisani Pravilnikom o </a:t>
            </a:r>
            <a:r>
              <a:rPr lang="sr-Latn-RS" sz="1400" b="1" i="1" smtClean="0">
                <a:latin typeface="Cambria" panose="02040503050406030204" pitchFamily="18" charset="0"/>
                <a:ea typeface="Calibri"/>
                <a:cs typeface="Bookman Old Style"/>
              </a:rPr>
              <a:t>zdravstvenoj </a:t>
            </a:r>
            <a:r>
              <a:rPr lang="sr-Latn-RS" sz="1400" b="1" i="1">
                <a:latin typeface="Cambria" panose="02040503050406030204" pitchFamily="18" charset="0"/>
                <a:ea typeface="Calibri"/>
                <a:cs typeface="Bookman Old Style"/>
              </a:rPr>
              <a:t>ispravnosti vode </a:t>
            </a:r>
            <a:r>
              <a:rPr lang="sr-Latn-CS" sz="1400" b="1" i="1">
                <a:latin typeface="Cambria" panose="02040503050406030204" pitchFamily="18" charset="0"/>
                <a:ea typeface="Calibri"/>
                <a:cs typeface="Bookman Old Style"/>
              </a:rPr>
              <a:t>za piće</a:t>
            </a:r>
            <a:r>
              <a:rPr lang="sr-Latn-RS" sz="1400" b="1" i="1">
                <a:latin typeface="Cambria" panose="02040503050406030204" pitchFamily="18" charset="0"/>
                <a:ea typeface="Calibri"/>
                <a:cs typeface="Bookman Old Style"/>
              </a:rPr>
              <a:t> koja služi za javno snabdevanje stanovništva.</a:t>
            </a:r>
            <a:endParaRPr lang="sr-Latn-RS" sz="1050" b="1" i="1">
              <a:effectLst/>
              <a:latin typeface="Cambria" panose="02040503050406030204" pitchFamily="18" charset="0"/>
              <a:ea typeface="Calibri"/>
              <a:cs typeface="Bookman Old Sty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3832084" cy="28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6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8588"/>
            <a:ext cx="7391400" cy="563562"/>
          </a:xfrm>
        </p:spPr>
        <p:txBody>
          <a:bodyPr/>
          <a:lstStyle/>
          <a:p>
            <a:pPr eaLnBrk="1" hangingPunct="1"/>
            <a:r>
              <a:rPr lang="sr-Latn-RS" altLang="en-US" sz="2400" smtClean="0">
                <a:latin typeface="Cambria" panose="02040503050406030204" pitchFamily="18" charset="0"/>
              </a:rPr>
              <a:t>Hidrografske prilike i kvalitet vode</a:t>
            </a:r>
            <a:endParaRPr lang="en-US" altLang="en-US" sz="2400" smtClean="0">
              <a:latin typeface="Cambria" panose="020405030504060302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88874" y="3429000"/>
            <a:ext cx="74459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sr-Latn-CS" sz="1400" b="1" smtClean="0">
                <a:latin typeface="Cambria" panose="02040503050406030204" pitchFamily="18" charset="0"/>
                <a:ea typeface="Calibri"/>
                <a:cs typeface="Bookman Old Style"/>
              </a:rPr>
              <a:t>Sa </a:t>
            </a:r>
            <a:r>
              <a:rPr lang="sr-Latn-CS" sz="1400" b="1">
                <a:latin typeface="Cambria" panose="02040503050406030204" pitchFamily="18" charset="0"/>
                <a:ea typeface="Calibri"/>
                <a:cs typeface="Bookman Old Style"/>
              </a:rPr>
              <a:t>aspekta mikrobioloških pokazatelja </a:t>
            </a:r>
            <a:r>
              <a:rPr lang="sr-Latn-CS" sz="1400">
                <a:latin typeface="Cambria" panose="02040503050406030204" pitchFamily="18" charset="0"/>
                <a:ea typeface="Calibri"/>
                <a:cs typeface="Bookman Old Style"/>
              </a:rPr>
              <a:t>kvalitet vode u Subotici i okolnih prigradskih naselja je na zavidnom nivou. Od  postojanja organizovanog vodosnabdevanja u gradu ili u prigradskim naseljima nije bilo problema sa mikrobiološkim kvalitetom vode.</a:t>
            </a:r>
            <a:endParaRPr lang="sr-Latn-RS" sz="1400">
              <a:latin typeface="Cambria" panose="02040503050406030204" pitchFamily="18" charset="0"/>
              <a:ea typeface="Calibri"/>
              <a:cs typeface="Bookman Old Style"/>
            </a:endParaRPr>
          </a:p>
          <a:p>
            <a:pPr indent="449580" algn="just">
              <a:spcAft>
                <a:spcPts val="0"/>
              </a:spcAft>
            </a:pPr>
            <a:r>
              <a:rPr lang="sr-Latn-RS" sz="1400" b="1">
                <a:latin typeface="Cambria" panose="02040503050406030204" pitchFamily="18" charset="0"/>
                <a:ea typeface="Calibri"/>
                <a:cs typeface="Bookman Old Style"/>
              </a:rPr>
              <a:t>Po pitanju hemijskog sastava</a:t>
            </a:r>
            <a:r>
              <a:rPr lang="sr-Latn-RS" sz="1400">
                <a:latin typeface="Cambria" panose="02040503050406030204" pitchFamily="18" charset="0"/>
                <a:ea typeface="Calibri"/>
                <a:cs typeface="Bookman Old Style"/>
              </a:rPr>
              <a:t>, međutim, ova voda u manjem delu grada i u nekim prigradskim naseljima ne ispunjava uslove Pravilnika, i to u pogledu </a:t>
            </a:r>
            <a:r>
              <a:rPr lang="sr-Latn-CS" sz="1400">
                <a:latin typeface="Cambria" panose="02040503050406030204" pitchFamily="18" charset="0"/>
                <a:ea typeface="Calibri"/>
                <a:cs typeface="Bookman Old Style"/>
              </a:rPr>
              <a:t>povećanih</a:t>
            </a:r>
            <a:r>
              <a:rPr lang="sr-Latn-RS" sz="1400">
                <a:latin typeface="Cambria" panose="02040503050406030204" pitchFamily="18" charset="0"/>
                <a:ea typeface="Calibri"/>
                <a:cs typeface="Bookman Old Style"/>
              </a:rPr>
              <a:t> ko</a:t>
            </a:r>
            <a:r>
              <a:rPr lang="sr-Latn-CS" sz="1400">
                <a:latin typeface="Cambria" panose="02040503050406030204" pitchFamily="18" charset="0"/>
                <a:ea typeface="Calibri"/>
                <a:cs typeface="Bookman Old Style"/>
              </a:rPr>
              <a:t>ncentracija</a:t>
            </a:r>
            <a:r>
              <a:rPr lang="sr-Latn-RS" sz="1400">
                <a:latin typeface="Cambria" panose="02040503050406030204" pitchFamily="18" charset="0"/>
                <a:ea typeface="Calibri"/>
                <a:cs typeface="Bookman Old Style"/>
              </a:rPr>
              <a:t> gvožđa, amonijaka i arsena, </a:t>
            </a:r>
            <a:r>
              <a:rPr lang="sr-Latn-CS" sz="1400">
                <a:latin typeface="Cambria" panose="02040503050406030204" pitchFamily="18" charset="0"/>
                <a:ea typeface="Calibri"/>
                <a:cs typeface="Bookman Old Style"/>
              </a:rPr>
              <a:t>čije je poreklo u vodi za piće uslovljen</a:t>
            </a:r>
            <a:r>
              <a:rPr lang="sr-Latn-RS" sz="1400">
                <a:latin typeface="Cambria" panose="02040503050406030204" pitchFamily="18" charset="0"/>
                <a:ea typeface="Calibri"/>
                <a:cs typeface="Bookman Old Style"/>
              </a:rPr>
              <a:t> specifičnim geološkim sastavom zemljišta. Ovaj, treći vodonosni sloj, koji se nalazi na dubinama od 180 do 200 metara je potpuno zaštićen i ne nalazi se pod uticajem spoljašnjih, niti atmosferskog, niti antropogenog uticaja</a:t>
            </a:r>
            <a:r>
              <a:rPr lang="sr-Latn-RS" sz="1400" smtClean="0">
                <a:latin typeface="Cambria" panose="02040503050406030204" pitchFamily="18" charset="0"/>
                <a:ea typeface="Calibri"/>
                <a:cs typeface="Bookman Old Style"/>
              </a:rPr>
              <a:t>.</a:t>
            </a:r>
            <a:endParaRPr lang="sr-Latn-RS" sz="1400">
              <a:latin typeface="Cambria" panose="02040503050406030204" pitchFamily="18" charset="0"/>
              <a:ea typeface="Calibri"/>
              <a:cs typeface="Bookman Old Sty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63" y="836712"/>
            <a:ext cx="2808312" cy="22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7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01gl">
  <a:themeElements>
    <a:clrScheme name="sample 1">
      <a:dk1>
        <a:srgbClr val="1A3E86"/>
      </a:dk1>
      <a:lt1>
        <a:srgbClr val="C1CFDD"/>
      </a:lt1>
      <a:dk2>
        <a:srgbClr val="000000"/>
      </a:dk2>
      <a:lt2>
        <a:srgbClr val="B2B2B2"/>
      </a:lt2>
      <a:accent1>
        <a:srgbClr val="4AAAC0"/>
      </a:accent1>
      <a:accent2>
        <a:srgbClr val="6600FF"/>
      </a:accent2>
      <a:accent3>
        <a:srgbClr val="DDE4EB"/>
      </a:accent3>
      <a:accent4>
        <a:srgbClr val="143472"/>
      </a:accent4>
      <a:accent5>
        <a:srgbClr val="B1D2DC"/>
      </a:accent5>
      <a:accent6>
        <a:srgbClr val="5C00E7"/>
      </a:accent6>
      <a:hlink>
        <a:srgbClr val="006699"/>
      </a:hlink>
      <a:folHlink>
        <a:srgbClr val="3366CC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cdb2004101gl</Template>
  <TotalTime>1542</TotalTime>
  <Words>1119</Words>
  <Application>Microsoft Office PowerPoint</Application>
  <PresentationFormat>On-screen Show (4:3)</PresentationFormat>
  <Paragraphs>124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cdb2004101gl</vt:lpstr>
      <vt:lpstr>PowerPoint Presentation</vt:lpstr>
      <vt:lpstr>Dosadašnja realizacija Projekta</vt:lpstr>
      <vt:lpstr>Ciljevi Projekta</vt:lpstr>
      <vt:lpstr>Ilustracija budućeg Postrojenja</vt:lpstr>
      <vt:lpstr>O izgradnji Postrojenja - osnovno</vt:lpstr>
      <vt:lpstr>O izgradnji Postrojenja - osnovno</vt:lpstr>
      <vt:lpstr>O izgradnji Postrojenja - osnovno</vt:lpstr>
      <vt:lpstr>Hidrografske prilike i kvalitet vode</vt:lpstr>
      <vt:lpstr>Hidrografske prilike i kvalitet vode</vt:lpstr>
      <vt:lpstr>Hidrografske prilike i kvalitet vode</vt:lpstr>
      <vt:lpstr>Hidrografske prilike i kvalitet vode</vt:lpstr>
      <vt:lpstr>Tok postupka javne nabavke za izbor izvođača</vt:lpstr>
      <vt:lpstr>Predstavljanje Konzorcijuma izvođača</vt:lpstr>
      <vt:lpstr>Predstavljanje Konzorcijuma izvođača</vt:lpstr>
      <vt:lpstr>PowerPoint Presentation</vt:lpstr>
    </vt:vector>
  </TitlesOfParts>
  <Company>Box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OldXP</dc:creator>
  <cp:lastModifiedBy>Doroslovacki Petar</cp:lastModifiedBy>
  <cp:revision>239</cp:revision>
  <cp:lastPrinted>2016-04-18T09:23:18Z</cp:lastPrinted>
  <dcterms:created xsi:type="dcterms:W3CDTF">2014-06-01T19:29:29Z</dcterms:created>
  <dcterms:modified xsi:type="dcterms:W3CDTF">2017-10-03T07:54:20Z</dcterms:modified>
</cp:coreProperties>
</file>